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77" r:id="rId14"/>
    <p:sldId id="272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4B8F3-5F83-40D9-B520-3F20EF31C8AC}" type="datetimeFigureOut">
              <a:rPr lang="en-US" smtClean="0"/>
              <a:pPr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err="1" smtClean="0"/>
              <a:t>Datatypes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Create / Insert Into / Examine Tables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DATA TYPES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828800"/>
          <a:ext cx="83820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05000"/>
                <a:gridCol w="28194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TO 9999-12-31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-838:59:59</a:t>
                      </a:r>
                      <a:r>
                        <a:rPr lang="en-US" baseline="0" dirty="0" smtClean="0"/>
                        <a:t> TO 838:59:59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00:00:00 TO</a:t>
                      </a:r>
                    </a:p>
                    <a:p>
                      <a:r>
                        <a:rPr lang="en-US" dirty="0" smtClean="0"/>
                        <a:t>9999-12-31 23:59:59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 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TIMESTAMP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1970-01-01</a:t>
                      </a:r>
                      <a:r>
                        <a:rPr lang="en-US" baseline="0" dirty="0" smtClean="0"/>
                        <a:t> 00:00:00 TO</a:t>
                      </a:r>
                    </a:p>
                    <a:p>
                      <a:r>
                        <a:rPr lang="en-US" baseline="0" dirty="0" smtClean="0"/>
                        <a:t>SOMETIME IN 2037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YEAR(2) 1970</a:t>
                      </a:r>
                      <a:r>
                        <a:rPr lang="en-US" baseline="0" dirty="0" smtClean="0"/>
                        <a:t> TO 2069</a:t>
                      </a:r>
                    </a:p>
                    <a:p>
                      <a:r>
                        <a:rPr lang="en-US" baseline="0" dirty="0" smtClean="0"/>
                        <a:t>YEAR(4) 1901 TO 2069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Table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primary key for the table?</a:t>
            </a:r>
          </a:p>
          <a:p>
            <a:r>
              <a:rPr lang="en-US" dirty="0" smtClean="0"/>
              <a:t>Is an imposed, auto-incrementing key being used?</a:t>
            </a:r>
          </a:p>
          <a:p>
            <a:r>
              <a:rPr lang="en-US" dirty="0" smtClean="0"/>
              <a:t>What data type will be used for each field?</a:t>
            </a:r>
          </a:p>
          <a:p>
            <a:r>
              <a:rPr lang="en-US" dirty="0" smtClean="0"/>
              <a:t>Are there precision issues?</a:t>
            </a:r>
          </a:p>
          <a:p>
            <a:r>
              <a:rPr lang="en-US" dirty="0" smtClean="0"/>
              <a:t>Is it permissible for a field to be left empty… contain a null value?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to Create a Table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822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&gt;CREATE TABLE </a:t>
            </a:r>
            <a:r>
              <a:rPr lang="en-US" dirty="0" err="1" smtClean="0"/>
              <a:t>tableName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(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keyF</a:t>
            </a:r>
            <a:r>
              <a:rPr lang="en-US" dirty="0" err="1" smtClean="0"/>
              <a:t>ieldName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 modifiers NOT NULL AUTO_INCREMENT,</a:t>
            </a:r>
          </a:p>
          <a:p>
            <a:r>
              <a:rPr lang="en-US" dirty="0" smtClean="0">
                <a:sym typeface="Wingdings" pitchFamily="2" charset="2"/>
              </a:rPr>
              <a:t>fieldName2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(format),</a:t>
            </a:r>
          </a:p>
          <a:p>
            <a:r>
              <a:rPr lang="en-US" dirty="0" smtClean="0">
                <a:sym typeface="Wingdings" pitchFamily="2" charset="2"/>
              </a:rPr>
              <a:t>fieldName3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,</a:t>
            </a:r>
          </a:p>
          <a:p>
            <a:r>
              <a:rPr lang="en-US" dirty="0" smtClean="0">
                <a:sym typeface="Wingdings" pitchFamily="2" charset="2"/>
              </a:rPr>
              <a:t>PRIMARY KEY (</a:t>
            </a:r>
            <a:r>
              <a:rPr lang="en-US" dirty="0" err="1" smtClean="0">
                <a:sym typeface="Wingdings" pitchFamily="2" charset="2"/>
              </a:rPr>
              <a:t>keyFieldName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);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CREATE TABLE customers (</a:t>
            </a:r>
          </a:p>
          <a:p>
            <a:r>
              <a:rPr lang="en-US" dirty="0" err="1" smtClean="0">
                <a:sym typeface="Wingdings" pitchFamily="2" charset="2"/>
              </a:rPr>
              <a:t>custId</a:t>
            </a:r>
            <a:r>
              <a:rPr lang="en-US" dirty="0" smtClean="0">
                <a:sym typeface="Wingdings" pitchFamily="2" charset="2"/>
              </a:rPr>
              <a:t> INT(4) UNSIGNED NOT NULL AUTO_INCREMENT,</a:t>
            </a:r>
          </a:p>
          <a:p>
            <a:r>
              <a:rPr lang="en-US" dirty="0" err="1" smtClean="0">
                <a:sym typeface="Wingdings" pitchFamily="2" charset="2"/>
              </a:rPr>
              <a:t>custFIrstName</a:t>
            </a:r>
            <a:r>
              <a:rPr lang="en-US" dirty="0" smtClean="0">
                <a:sym typeface="Wingdings" pitchFamily="2" charset="2"/>
              </a:rPr>
              <a:t> VARCHAR(30),</a:t>
            </a:r>
          </a:p>
          <a:p>
            <a:r>
              <a:rPr lang="en-US" dirty="0" err="1" smtClean="0">
                <a:sym typeface="Wingdings" pitchFamily="2" charset="2"/>
              </a:rPr>
              <a:t>custLastName</a:t>
            </a:r>
            <a:r>
              <a:rPr lang="en-US" dirty="0" smtClean="0">
                <a:sym typeface="Wingdings" pitchFamily="2" charset="2"/>
              </a:rPr>
              <a:t> VARCHAR(30) NOT NULL,</a:t>
            </a:r>
          </a:p>
          <a:p>
            <a:r>
              <a:rPr lang="en-US" dirty="0" err="1" smtClean="0"/>
              <a:t>custJoinDate</a:t>
            </a:r>
            <a:r>
              <a:rPr lang="en-US" dirty="0" smtClean="0"/>
              <a:t> DATE NOT NULL,</a:t>
            </a:r>
          </a:p>
          <a:p>
            <a:r>
              <a:rPr lang="en-US" dirty="0" smtClean="0"/>
              <a:t>PRIMARY KEY (</a:t>
            </a:r>
            <a:r>
              <a:rPr lang="en-US" dirty="0" err="1" smtClean="0"/>
              <a:t>custId</a:t>
            </a:r>
            <a:r>
              <a:rPr lang="en-US" dirty="0" smtClean="0"/>
              <a:t>));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Examine Existing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CREATE TABLE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r>
              <a:rPr lang="en-US" dirty="0" smtClean="0"/>
              <a:t>DESCRIBE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r>
              <a:rPr lang="en-US" dirty="0" smtClean="0"/>
              <a:t>DESC </a:t>
            </a:r>
            <a:r>
              <a:rPr lang="en-US" dirty="0" err="1" smtClean="0"/>
              <a:t>tableName</a:t>
            </a:r>
            <a:r>
              <a:rPr lang="en-US" dirty="0" smtClean="0"/>
              <a:t> </a:t>
            </a:r>
            <a:r>
              <a:rPr lang="en-US" dirty="0" err="1" smtClean="0"/>
              <a:t>columnNames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 SHOW COLUMNS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to INSERT Data into Table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4478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&gt; INSERT into </a:t>
            </a:r>
            <a:r>
              <a:rPr lang="en-US" dirty="0" err="1" smtClean="0"/>
              <a:t>tableName</a:t>
            </a:r>
            <a:r>
              <a:rPr lang="en-US" dirty="0" smtClean="0"/>
              <a:t>  (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) </a:t>
            </a:r>
          </a:p>
          <a:p>
            <a:r>
              <a:rPr lang="en-US" dirty="0" smtClean="0">
                <a:sym typeface="Wingdings" pitchFamily="2" charset="2"/>
              </a:rPr>
              <a:t>VALUES (</a:t>
            </a:r>
            <a:r>
              <a:rPr lang="en-US" dirty="0" err="1" smtClean="0">
                <a:sym typeface="Wingdings" pitchFamily="2" charset="2"/>
              </a:rPr>
              <a:t>fieldValue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fieldValue</a:t>
            </a:r>
            <a:r>
              <a:rPr lang="en-US" dirty="0" smtClean="0">
                <a:sym typeface="Wingdings" pitchFamily="2" charset="2"/>
              </a:rPr>
              <a:t>);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INSERT into customers (</a:t>
            </a:r>
            <a:r>
              <a:rPr lang="en-US" dirty="0" err="1" smtClean="0">
                <a:sym typeface="Wingdings" pitchFamily="2" charset="2"/>
              </a:rPr>
              <a:t>custID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custFirstName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custLastName</a:t>
            </a:r>
            <a:r>
              <a:rPr lang="en-US" dirty="0" smtClean="0">
                <a:sym typeface="Wingdings" pitchFamily="2" charset="2"/>
              </a:rPr>
              <a:t>) </a:t>
            </a:r>
          </a:p>
          <a:p>
            <a:r>
              <a:rPr lang="en-US" dirty="0" smtClean="0">
                <a:sym typeface="Wingdings" pitchFamily="2" charset="2"/>
              </a:rPr>
              <a:t>VALUES (101,’Fred’, ‘Jones’);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display data in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table name;</a:t>
            </a:r>
          </a:p>
          <a:p>
            <a:pPr lvl="1"/>
            <a:r>
              <a:rPr lang="en-US" dirty="0" smtClean="0"/>
              <a:t>Displays data in table with pipes for column separators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Data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ntegers</a:t>
            </a:r>
          </a:p>
          <a:p>
            <a:r>
              <a:rPr lang="en-US" dirty="0" smtClean="0"/>
              <a:t>floating-point</a:t>
            </a:r>
          </a:p>
          <a:p>
            <a:r>
              <a:rPr lang="en-US" dirty="0"/>
              <a:t>f</a:t>
            </a:r>
            <a:r>
              <a:rPr lang="en-US" dirty="0" smtClean="0"/>
              <a:t>ixed-point</a:t>
            </a:r>
          </a:p>
          <a:p>
            <a:r>
              <a:rPr lang="en-US" dirty="0" smtClean="0"/>
              <a:t>bit</a:t>
            </a:r>
          </a:p>
          <a:p>
            <a:r>
              <a:rPr lang="en-US" dirty="0" smtClean="0"/>
              <a:t>Which to choose?</a:t>
            </a:r>
          </a:p>
          <a:p>
            <a:pPr lvl="1"/>
            <a:r>
              <a:rPr lang="en-US" dirty="0" smtClean="0"/>
              <a:t>Range of values represented</a:t>
            </a:r>
          </a:p>
          <a:p>
            <a:pPr lvl="1"/>
            <a:r>
              <a:rPr lang="en-US" dirty="0" smtClean="0"/>
              <a:t>Amount of storage space required</a:t>
            </a:r>
          </a:p>
          <a:p>
            <a:pPr lvl="1"/>
            <a:r>
              <a:rPr lang="en-US" dirty="0" smtClean="0"/>
              <a:t>Display width – maximum number of characters to be displayed</a:t>
            </a:r>
          </a:p>
          <a:p>
            <a:pPr lvl="1"/>
            <a:r>
              <a:rPr lang="en-US" dirty="0" smtClean="0"/>
              <a:t>Precision needed for floating point numbers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Data Types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SIGNED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UNSIGNED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TINY</a:t>
                      </a:r>
                      <a:r>
                        <a:rPr lang="en-US" baseline="0" dirty="0" smtClean="0"/>
                        <a:t>INT</a:t>
                      </a:r>
                    </a:p>
                    <a:p>
                      <a:r>
                        <a:rPr lang="en-US" baseline="0" dirty="0" smtClean="0"/>
                        <a:t>BOOL</a:t>
                      </a:r>
                    </a:p>
                    <a:p>
                      <a:r>
                        <a:rPr lang="en-US" baseline="0" dirty="0" smtClean="0"/>
                        <a:t> (0 or not)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</a:t>
                      </a:r>
                      <a:r>
                        <a:rPr lang="en-US" baseline="0" dirty="0" smtClean="0"/>
                        <a:t> TO  +127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256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-32768 TO +32,767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65535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MEDIUMINT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-8388608 TO + 8388607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16777215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-2147683648 TO +2147683647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-9.2 X 10^18 TO +9.2X</a:t>
                      </a:r>
                      <a:r>
                        <a:rPr lang="en-US" baseline="0" dirty="0" smtClean="0"/>
                        <a:t> 10^18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1.8 X 10^19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Floating-point Data Types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30480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designer can set the size and precision for either floating-point type:</a:t>
            </a:r>
          </a:p>
          <a:p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eight FLOAT(5,2) -&gt; 5 DIGITS, TWO OF WHICH ARE DECIMAL POSITIONS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eight DOUBLE(4,1) -&gt; 4DIGITS, ONE OF WHICH IS A DECIMAL POSITION</a:t>
            </a:r>
          </a:p>
          <a:p>
            <a:endParaRPr lang="en-US" dirty="0"/>
          </a:p>
          <a:p>
            <a:r>
              <a:rPr lang="en-US" dirty="0" smtClean="0"/>
              <a:t>Without size and precision, the defaults are 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Fixed-Point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DECIMAL or NUMERIC</a:t>
            </a:r>
          </a:p>
          <a:p>
            <a:pPr lvl="1"/>
            <a:r>
              <a:rPr lang="en-US" dirty="0" smtClean="0"/>
              <a:t> Size and precision can be set</a:t>
            </a:r>
          </a:p>
          <a:p>
            <a:pPr lvl="1"/>
            <a:r>
              <a:rPr lang="en-US" dirty="0" smtClean="0"/>
              <a:t>Defaults to (10,0)</a:t>
            </a:r>
          </a:p>
          <a:p>
            <a:pPr lvl="1"/>
            <a:r>
              <a:rPr lang="en-US" dirty="0" smtClean="0"/>
              <a:t>Stored as exactly as possible</a:t>
            </a:r>
          </a:p>
          <a:p>
            <a:pPr lvl="1"/>
            <a:r>
              <a:rPr lang="en-US" dirty="0" smtClean="0"/>
              <a:t>No rounding errors</a:t>
            </a:r>
          </a:p>
          <a:p>
            <a:pPr lvl="1"/>
            <a:r>
              <a:rPr lang="en-US" dirty="0" smtClean="0"/>
              <a:t>Processed more slowly with greater precision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Data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BIT(5)specifies storage in 5 bits</a:t>
            </a:r>
          </a:p>
          <a:p>
            <a:r>
              <a:rPr lang="en-US" dirty="0" smtClean="0"/>
              <a:t>Range is from 1 to 64 bits</a:t>
            </a:r>
          </a:p>
          <a:p>
            <a:r>
              <a:rPr lang="en-US" dirty="0" smtClean="0"/>
              <a:t>Values are stored in binary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Data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1397000"/>
          <a:ext cx="8534398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294"/>
                <a:gridCol w="3322552"/>
                <a:gridCol w="3322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 </a:t>
                      </a:r>
                    </a:p>
                    <a:p>
                      <a:r>
                        <a:rPr lang="en-US" dirty="0" smtClean="0"/>
                        <a:t>TINYTEXT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</a:t>
                      </a:r>
                      <a:r>
                        <a:rPr lang="en-US" baseline="0" dirty="0" smtClean="0"/>
                        <a:t>1 to 256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up to 65535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</a:t>
                      </a:r>
                      <a:r>
                        <a:rPr lang="en-US" baseline="0" dirty="0" smtClean="0"/>
                        <a:t>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Like </a:t>
                      </a:r>
                      <a:r>
                        <a:rPr lang="en-US" dirty="0" err="1" smtClean="0"/>
                        <a:t>varchar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COMES</a:t>
                      </a:r>
                      <a:r>
                        <a:rPr lang="en-US" baseline="0" dirty="0" smtClean="0"/>
                        <a:t> IN… SEE 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r>
                        <a:rPr lang="en-US" baseline="0" dirty="0" smtClean="0"/>
                        <a:t> stored as bit patterns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DITTO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COMES IN TINYBLOB,</a:t>
                      </a:r>
                      <a:r>
                        <a:rPr lang="en-US" baseline="0" dirty="0" smtClean="0"/>
                        <a:t> BLOB, MEDIUMBLOB AND LONGBLOB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ENUMERATION</a:t>
                      </a:r>
                      <a:r>
                        <a:rPr lang="en-US" baseline="0" dirty="0" smtClean="0"/>
                        <a:t>  - SET OF FIXED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 CONSISTING OF FIXED</a:t>
                      </a:r>
                      <a:r>
                        <a:rPr lang="en-US" baseline="0" dirty="0" smtClean="0"/>
                        <a:t> SET OF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Cautionary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programmer inserts data into a field that exceeds the size configured in the creation query, the DBMS simply accepts that value.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String Data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</a:t>
            </a:r>
            <a:r>
              <a:rPr lang="en-US" dirty="0" err="1" smtClean="0"/>
              <a:t>vs</a:t>
            </a:r>
            <a:r>
              <a:rPr lang="en-US" dirty="0" smtClean="0"/>
              <a:t> non-binary</a:t>
            </a:r>
          </a:p>
          <a:p>
            <a:pPr lvl="1"/>
            <a:r>
              <a:rPr lang="en-US" dirty="0" smtClean="0"/>
              <a:t>Character set important?</a:t>
            </a:r>
          </a:p>
          <a:p>
            <a:pPr lvl="1"/>
            <a:r>
              <a:rPr lang="en-US" dirty="0" smtClean="0"/>
              <a:t>Collating sequence important?</a:t>
            </a:r>
          </a:p>
          <a:p>
            <a:r>
              <a:rPr lang="en-US" dirty="0" smtClean="0"/>
              <a:t>Biggest value that will need to be stored</a:t>
            </a:r>
          </a:p>
          <a:p>
            <a:r>
              <a:rPr lang="en-US" dirty="0" smtClean="0"/>
              <a:t>Use fixed amount of storage or variable</a:t>
            </a:r>
          </a:p>
          <a:p>
            <a:r>
              <a:rPr lang="en-US" dirty="0" smtClean="0"/>
              <a:t>How trailing spaces should be handled</a:t>
            </a:r>
          </a:p>
          <a:p>
            <a:r>
              <a:rPr lang="en-US" dirty="0" smtClean="0"/>
              <a:t>ENUM or SET</a:t>
            </a:r>
          </a:p>
          <a:p>
            <a:pPr lvl="1"/>
            <a:r>
              <a:rPr lang="en-US" dirty="0" smtClean="0"/>
              <a:t>Use for fixed set of values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654</Words>
  <Application>Microsoft Office PowerPoint</Application>
  <PresentationFormat>On-screen Show (4:3)</PresentationFormat>
  <Paragraphs>169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MySQL Datatypes Create / Insert Into / Examine Tables</vt:lpstr>
      <vt:lpstr>Numeric Data Types</vt:lpstr>
      <vt:lpstr>Integral Data Types</vt:lpstr>
      <vt:lpstr>Floating-point Data Types</vt:lpstr>
      <vt:lpstr>Fixed-Point Data Types</vt:lpstr>
      <vt:lpstr>BIT Data Type</vt:lpstr>
      <vt:lpstr>String Data Types</vt:lpstr>
      <vt:lpstr>Cautionary Note</vt:lpstr>
      <vt:lpstr>Picking a String Data Type</vt:lpstr>
      <vt:lpstr>TEMPORAL DATA TYPES</vt:lpstr>
      <vt:lpstr>Planning for Table Creation</vt:lpstr>
      <vt:lpstr>Query to Create a Table</vt:lpstr>
      <vt:lpstr>To Examine Existing Tables</vt:lpstr>
      <vt:lpstr>Query to INSERT Data into Table</vt:lpstr>
      <vt:lpstr>To display data in tables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Datatypes</dc:title>
  <dc:creator>charliem</dc:creator>
  <cp:lastModifiedBy>kira.mam</cp:lastModifiedBy>
  <cp:revision>42</cp:revision>
  <dcterms:created xsi:type="dcterms:W3CDTF">2010-10-20T21:01:29Z</dcterms:created>
  <dcterms:modified xsi:type="dcterms:W3CDTF">2013-08-26T19:25:13Z</dcterms:modified>
</cp:coreProperties>
</file>